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715" r:id="rId3"/>
    <p:sldId id="709" r:id="rId4"/>
    <p:sldId id="708" r:id="rId5"/>
    <p:sldId id="341" r:id="rId6"/>
    <p:sldId id="710" r:id="rId7"/>
    <p:sldId id="304" r:id="rId8"/>
    <p:sldId id="711" r:id="rId9"/>
    <p:sldId id="712" r:id="rId10"/>
    <p:sldId id="707" r:id="rId11"/>
    <p:sldId id="713" r:id="rId12"/>
    <p:sldId id="714" r:id="rId13"/>
    <p:sldId id="71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/>
    <p:restoredTop sz="94689"/>
  </p:normalViewPr>
  <p:slideViewPr>
    <p:cSldViewPr snapToGrid="0">
      <p:cViewPr varScale="1">
        <p:scale>
          <a:sx n="134" d="100"/>
          <a:sy n="134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0CF76-8902-364A-8BF0-F382B688FB71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76264-BE35-C248-B5EB-9A1CBE7C7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76264-BE35-C248-B5EB-9A1CBE7C7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A423-C7F8-7349-AA56-D22093A8404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ABA3-5084-A4FF-7FF2-020FC10D9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9E0C8F-07F5-09FF-123F-5A47586E8E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33127-F4B4-BC2B-B991-5B2BFD4F9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C47E6-4CE9-DBA3-29E3-6CB6087AC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A423-C7F8-7349-AA56-D22093A8404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6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59E8-DA54-9AC9-2EE5-C3E291F6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87902-5FA8-BA29-3E5D-E18F3A134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621AC-05CC-A3C3-2632-C6434CD7A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01A9A-3F2A-8E97-9004-82735346F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FA423-C7F8-7349-AA56-D22093A8404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76264-BE35-C248-B5EB-9A1CBE7C7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9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8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90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DB6F0-6D91-B241-AABA-73CD369775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8972" y="2271363"/>
            <a:ext cx="5377520" cy="3049999"/>
          </a:xfrm>
          <a:custGeom>
            <a:avLst/>
            <a:gdLst>
              <a:gd name="connsiteX0" fmla="*/ 0 w 6311900"/>
              <a:gd name="connsiteY0" fmla="*/ 0 h 3564467"/>
              <a:gd name="connsiteX1" fmla="*/ 6311900 w 6311900"/>
              <a:gd name="connsiteY1" fmla="*/ 0 h 3564467"/>
              <a:gd name="connsiteX2" fmla="*/ 6311900 w 6311900"/>
              <a:gd name="connsiteY2" fmla="*/ 3564467 h 3564467"/>
              <a:gd name="connsiteX3" fmla="*/ 0 w 6311900"/>
              <a:gd name="connsiteY3" fmla="*/ 3564467 h 356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1900" h="3564467">
                <a:moveTo>
                  <a:pt x="0" y="0"/>
                </a:moveTo>
                <a:lnTo>
                  <a:pt x="6311900" y="0"/>
                </a:lnTo>
                <a:lnTo>
                  <a:pt x="6311900" y="3564467"/>
                </a:lnTo>
                <a:lnTo>
                  <a:pt x="0" y="356446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7E5785-2854-414B-AF83-1BD927406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628963"/>
            <a:ext cx="2900646" cy="3263985"/>
          </a:xfrm>
          <a:custGeom>
            <a:avLst/>
            <a:gdLst>
              <a:gd name="connsiteX0" fmla="*/ 0 w 6311900"/>
              <a:gd name="connsiteY0" fmla="*/ 0 h 3564467"/>
              <a:gd name="connsiteX1" fmla="*/ 6311900 w 6311900"/>
              <a:gd name="connsiteY1" fmla="*/ 0 h 3564467"/>
              <a:gd name="connsiteX2" fmla="*/ 6311900 w 6311900"/>
              <a:gd name="connsiteY2" fmla="*/ 3564467 h 3564467"/>
              <a:gd name="connsiteX3" fmla="*/ 0 w 6311900"/>
              <a:gd name="connsiteY3" fmla="*/ 3564467 h 356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1900" h="3564467">
                <a:moveTo>
                  <a:pt x="0" y="0"/>
                </a:moveTo>
                <a:lnTo>
                  <a:pt x="6311900" y="0"/>
                </a:lnTo>
                <a:lnTo>
                  <a:pt x="6311900" y="3564467"/>
                </a:lnTo>
                <a:lnTo>
                  <a:pt x="0" y="356446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47A6A9-A2A1-C048-81F1-D24E461B42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9790" y="1628963"/>
            <a:ext cx="2922210" cy="3263985"/>
          </a:xfrm>
          <a:custGeom>
            <a:avLst/>
            <a:gdLst>
              <a:gd name="connsiteX0" fmla="*/ 0 w 6311900"/>
              <a:gd name="connsiteY0" fmla="*/ 0 h 3564467"/>
              <a:gd name="connsiteX1" fmla="*/ 6311900 w 6311900"/>
              <a:gd name="connsiteY1" fmla="*/ 0 h 3564467"/>
              <a:gd name="connsiteX2" fmla="*/ 6311900 w 6311900"/>
              <a:gd name="connsiteY2" fmla="*/ 3564467 h 3564467"/>
              <a:gd name="connsiteX3" fmla="*/ 0 w 6311900"/>
              <a:gd name="connsiteY3" fmla="*/ 3564467 h 356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1900" h="3564467">
                <a:moveTo>
                  <a:pt x="0" y="0"/>
                </a:moveTo>
                <a:lnTo>
                  <a:pt x="6311900" y="0"/>
                </a:lnTo>
                <a:lnTo>
                  <a:pt x="6311900" y="3564467"/>
                </a:lnTo>
                <a:lnTo>
                  <a:pt x="0" y="356446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9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2B080A-D9C4-AE4C-859C-66F271C8CC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8407" y="1435100"/>
            <a:ext cx="5407025" cy="3051175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5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4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5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5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2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E2C62BF-1AD4-4E44-BC57-0856120CB5BD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E32286C-15FC-614B-8FB6-1D5CF84A4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2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95E7-9827-3BB4-2613-C32544F51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Smarter Prompts, Better Outputs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32531-8CCF-8D5C-944B-29A748331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866"/>
            <a:ext cx="9144000" cy="1655762"/>
          </a:xfrm>
        </p:spPr>
        <p:txBody>
          <a:bodyPr/>
          <a:lstStyle/>
          <a:p>
            <a:r>
              <a:rPr lang="en-US" dirty="0"/>
              <a:t>Prompting frameworks used in Year 10 Digital Solutions</a:t>
            </a:r>
          </a:p>
        </p:txBody>
      </p:sp>
    </p:spTree>
    <p:extLst>
      <p:ext uri="{BB962C8B-B14F-4D97-AF65-F5344CB8AC3E}">
        <p14:creationId xmlns:p14="http://schemas.microsoft.com/office/powerpoint/2010/main" val="2531141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9D2E9-B7A3-A540-B25F-DB2E7A2C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4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6AF42C-53DD-DF41-9FA3-F0156B57452F}"/>
              </a:ext>
            </a:extLst>
          </p:cNvPr>
          <p:cNvSpPr/>
          <p:nvPr/>
        </p:nvSpPr>
        <p:spPr>
          <a:xfrm>
            <a:off x="8155459" y="2360522"/>
            <a:ext cx="37481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anose="020B0606030504020204" pitchFamily="34" charset="0"/>
              </a:rPr>
              <a:t>SPARK -</a:t>
            </a:r>
          </a:p>
          <a:p>
            <a:r>
              <a:rPr lang="en-US" sz="3600" b="1" dirty="0">
                <a:latin typeface="Open Sans" panose="020B0606030504020204" pitchFamily="34" charset="0"/>
              </a:rPr>
              <a:t>Creative Writing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A7F7CB-2E98-3F45-BF56-F72AD406E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21212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D461F-5852-48E0-8699-EBE5079A0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60" y="2048321"/>
            <a:ext cx="5407025" cy="18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6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C686D-F2C2-FA24-F665-DAC982B76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2EB62-17FF-A14D-EBB6-D126B749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6964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15FEC-2A31-530C-B11F-7AD0B94151DA}"/>
              </a:ext>
            </a:extLst>
          </p:cNvPr>
          <p:cNvSpPr/>
          <p:nvPr/>
        </p:nvSpPr>
        <p:spPr>
          <a:xfrm>
            <a:off x="8454745" y="2360522"/>
            <a:ext cx="3448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anose="020B0606030504020204" pitchFamily="34" charset="0"/>
              </a:rPr>
              <a:t>ERA – </a:t>
            </a:r>
            <a:br>
              <a:rPr lang="en-US" sz="3600" b="1" dirty="0">
                <a:latin typeface="Open Sans" panose="020B0606030504020204" pitchFamily="34" charset="0"/>
              </a:rPr>
            </a:br>
            <a:r>
              <a:rPr lang="en-US" sz="3600" b="1" dirty="0">
                <a:latin typeface="Open Sans" panose="020B0606030504020204" pitchFamily="34" charset="0"/>
              </a:rPr>
              <a:t>Analysis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A812F8-1306-B53F-CCA3-4C931419E6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21212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8419A-E2A8-DE59-8679-2FF1C6D22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407" y="2501582"/>
            <a:ext cx="5407025" cy="9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5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4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97FDA2-EF99-06C0-B9A0-FC103C405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9B5B2-6D3F-BB1B-70AB-157CB525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4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1C5F34-4CA9-9326-7588-8B9D306A5E9C}"/>
              </a:ext>
            </a:extLst>
          </p:cNvPr>
          <p:cNvSpPr/>
          <p:nvPr/>
        </p:nvSpPr>
        <p:spPr>
          <a:xfrm>
            <a:off x="8454745" y="2360522"/>
            <a:ext cx="3448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Open Sans" panose="020B0606030504020204" pitchFamily="34" charset="0"/>
              </a:rPr>
              <a:t>MUSE – </a:t>
            </a:r>
          </a:p>
          <a:p>
            <a:r>
              <a:rPr lang="en-US" sz="3600" b="1" dirty="0">
                <a:latin typeface="Open Sans" panose="020B0606030504020204" pitchFamily="34" charset="0"/>
              </a:rPr>
              <a:t>Artworks	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73855E-C1D2-8364-9233-55BF5814FB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21212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6C5F3-A479-20BE-2F2E-E817A88E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07" y="2237510"/>
            <a:ext cx="5407025" cy="13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4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0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4" grpId="1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6A986-57D4-0F0B-DCE8-A90DAD0B0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CC2CCD-8D4F-77AE-9EE5-7C5B6F01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good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58A11-E7B7-1081-F899-137F5D83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RTF (Role, Task, Format)</a:t>
            </a:r>
          </a:p>
          <a:p>
            <a:pPr lvl="1"/>
            <a:r>
              <a:rPr lang="en-US" dirty="0"/>
              <a:t>Act as a Role, Create a Task, Show as Format</a:t>
            </a:r>
          </a:p>
          <a:p>
            <a:r>
              <a:rPr lang="en-US" dirty="0"/>
              <a:t>TAG (Task, Action, Goal)</a:t>
            </a:r>
          </a:p>
          <a:p>
            <a:pPr lvl="1"/>
            <a:r>
              <a:rPr lang="en-US" dirty="0"/>
              <a:t>Define Task, State the Action, Clarify the Goal</a:t>
            </a:r>
          </a:p>
          <a:p>
            <a:r>
              <a:rPr lang="en-US" dirty="0"/>
              <a:t>CARE (Context, Action, Result, Example)</a:t>
            </a:r>
          </a:p>
          <a:p>
            <a:pPr lvl="1"/>
            <a:r>
              <a:rPr lang="en-US" dirty="0"/>
              <a:t>Give the Context, Describe the Action, Clarify the Result, Give the Example</a:t>
            </a:r>
          </a:p>
          <a:p>
            <a:r>
              <a:rPr lang="en-US" dirty="0"/>
              <a:t>RISE (Role, Input, Steps, Expectation)</a:t>
            </a:r>
          </a:p>
          <a:p>
            <a:pPr lvl="1"/>
            <a:r>
              <a:rPr lang="en-US" dirty="0"/>
              <a:t>Specify the Role, Describe Input, Ask for Steps, Describe the Expectation</a:t>
            </a:r>
          </a:p>
        </p:txBody>
      </p:sp>
    </p:spTree>
    <p:extLst>
      <p:ext uri="{BB962C8B-B14F-4D97-AF65-F5344CB8AC3E}">
        <p14:creationId xmlns:p14="http://schemas.microsoft.com/office/powerpoint/2010/main" val="271075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DB6829-8DA3-C771-BF6B-5CA9CC62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9EE8F02-AF04-16EE-F795-1763FFDC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Quickest Tips (For Us)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C26891E-B79E-09FE-6B41-EE048A26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Custom Instructions</a:t>
            </a:r>
          </a:p>
          <a:p>
            <a:r>
              <a:rPr lang="en-AU" dirty="0"/>
              <a:t>Add “Write in Australian English Only”</a:t>
            </a:r>
          </a:p>
          <a:p>
            <a:r>
              <a:rPr lang="en-AU" dirty="0"/>
              <a:t>Add “Do not use the </a:t>
            </a:r>
            <a:r>
              <a:rPr lang="en-AU" dirty="0" err="1"/>
              <a:t>emdash</a:t>
            </a:r>
            <a:r>
              <a:rPr lang="en-AU" dirty="0"/>
              <a:t>”</a:t>
            </a:r>
          </a:p>
          <a:p>
            <a:r>
              <a:rPr lang="en-AU" dirty="0"/>
              <a:t>Add “Limit bolding”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Ask the LLM to ask you questions for clarification prior to starting.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A516-D021-1F6C-147A-E46D9F06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2BE6-84B1-3625-D9F2-7B2024BB9F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Large Language Models (LLMs) are just statistical models that predict the next token (group of letters).</a:t>
            </a:r>
          </a:p>
          <a:p>
            <a:r>
              <a:rPr lang="en-AU" sz="2400" dirty="0"/>
              <a:t>They don’t understand language, they mimic it with great accuracy.</a:t>
            </a:r>
          </a:p>
          <a:p>
            <a:r>
              <a:rPr lang="en-AU" sz="2400" dirty="0"/>
              <a:t>Old LLMs (GPT 2 &amp; 3) = clunky repeaters.</a:t>
            </a:r>
          </a:p>
          <a:p>
            <a:r>
              <a:rPr lang="en-AU" sz="2400" dirty="0"/>
              <a:t>New LLMs (GPT3.5+) = multi-modal agents (Operator, Sora, GPT-4o) that can hear, see, speak, and act.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87C826-F12D-56D4-07BF-748B407DE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28654"/>
            <a:ext cx="5181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5840BA-3E5F-8584-2357-898AF5B0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has the tech changed?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07B289-8923-5913-AB8E-BEED9DBB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b="1" dirty="0"/>
              <a:t>Scale → Capability</a:t>
            </a:r>
          </a:p>
          <a:p>
            <a:r>
              <a:rPr lang="en-AU" b="1" dirty="0"/>
              <a:t>GPT-2 (2019)</a:t>
            </a:r>
            <a:r>
              <a:rPr lang="en-AU" dirty="0"/>
              <a:t>: ~1.5B parameters </a:t>
            </a:r>
          </a:p>
          <a:p>
            <a:pPr lvl="1"/>
            <a:r>
              <a:rPr lang="en-AU" dirty="0"/>
              <a:t>Could autocomplete text, but couldn’t hold a thought.</a:t>
            </a:r>
          </a:p>
          <a:p>
            <a:pPr lvl="1"/>
            <a:r>
              <a:rPr lang="en-AU" dirty="0"/>
              <a:t>No real memory. No understanding. No real structure. Many hallucinations</a:t>
            </a:r>
          </a:p>
          <a:p>
            <a:r>
              <a:rPr lang="en-AU" b="1" dirty="0"/>
              <a:t>GPT-3 (2020)</a:t>
            </a:r>
            <a:r>
              <a:rPr lang="en-AU" dirty="0"/>
              <a:t>: ~175B parameters</a:t>
            </a:r>
          </a:p>
          <a:p>
            <a:pPr lvl="1"/>
            <a:r>
              <a:rPr lang="en-AU" dirty="0"/>
              <a:t>Capable of paragraphs and basic reasoning.</a:t>
            </a:r>
          </a:p>
          <a:p>
            <a:pPr lvl="1"/>
            <a:r>
              <a:rPr lang="en-AU" dirty="0"/>
              <a:t>Still brittle, still hallucinated a lot.</a:t>
            </a:r>
          </a:p>
          <a:p>
            <a:r>
              <a:rPr lang="en-AU" b="1" dirty="0"/>
              <a:t>GPT-4 (2023)</a:t>
            </a:r>
            <a:r>
              <a:rPr lang="en-AU" dirty="0"/>
              <a:t>: Rumoured to be ~1.8T parameters</a:t>
            </a:r>
          </a:p>
          <a:p>
            <a:pPr lvl="1"/>
            <a:r>
              <a:rPr lang="en-AU" dirty="0"/>
              <a:t>Better reasoning. More accurate. Feels "smarter".</a:t>
            </a:r>
          </a:p>
          <a:p>
            <a:pPr lvl="1"/>
            <a:r>
              <a:rPr lang="en-AU" dirty="0"/>
              <a:t>Handles complex prompts, longer inputs, and even code.</a:t>
            </a:r>
          </a:p>
          <a:p>
            <a:r>
              <a:rPr lang="en-AU" b="1" dirty="0"/>
              <a:t>GPT-4o (2024)</a:t>
            </a:r>
            <a:r>
              <a:rPr lang="en-AU" dirty="0"/>
              <a:t>: "o" = </a:t>
            </a:r>
            <a:r>
              <a:rPr lang="en-AU" b="1" dirty="0"/>
              <a:t>omni</a:t>
            </a:r>
            <a:r>
              <a:rPr lang="en-AU" dirty="0"/>
              <a:t> — the multimodal upgrade</a:t>
            </a:r>
          </a:p>
          <a:p>
            <a:pPr lvl="1"/>
            <a:r>
              <a:rPr lang="en-AU" dirty="0"/>
              <a:t>Can see, hear, speak, read handwriting, analyse charts, and talk like a human.</a:t>
            </a:r>
          </a:p>
          <a:p>
            <a:pPr lvl="1"/>
            <a:r>
              <a:rPr lang="en-AU" dirty="0"/>
              <a:t>Latency is low, memory </a:t>
            </a:r>
            <a:r>
              <a:rPr lang="en-AU"/>
              <a:t>is here now, </a:t>
            </a:r>
            <a:r>
              <a:rPr lang="en-AU" dirty="0"/>
              <a:t>interactivity is high.</a:t>
            </a:r>
          </a:p>
          <a:p>
            <a:pPr lvl="1"/>
            <a:r>
              <a:rPr lang="en-AU" dirty="0"/>
              <a:t>It’s not just a text bot anymore. It’s an AI assistant.</a:t>
            </a:r>
          </a:p>
          <a:p>
            <a:r>
              <a:rPr lang="en-AU" i="1" dirty="0"/>
              <a:t>For note, a parameter is a point of data.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5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06850-32A8-0566-9B5B-781519E38BD6}"/>
              </a:ext>
            </a:extLst>
          </p:cNvPr>
          <p:cNvGrpSpPr/>
          <p:nvPr/>
        </p:nvGrpSpPr>
        <p:grpSpPr>
          <a:xfrm>
            <a:off x="1473410" y="2053503"/>
            <a:ext cx="5811319" cy="4813300"/>
            <a:chOff x="1473410" y="2053503"/>
            <a:chExt cx="5811319" cy="4813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B8B4FA-FA4E-9846-A78D-5B60D590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410" y="2053503"/>
              <a:ext cx="5811319" cy="4813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C78865-1A37-B2D6-CB05-7EC7423186F0}"/>
                </a:ext>
              </a:extLst>
            </p:cNvPr>
            <p:cNvSpPr/>
            <p:nvPr/>
          </p:nvSpPr>
          <p:spPr>
            <a:xfrm>
              <a:off x="1588655" y="2207491"/>
              <a:ext cx="5675745" cy="319778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0FD936E-DF48-2D41-8990-0C361916E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298" y="2355655"/>
            <a:ext cx="9364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</a:rPr>
              <a:t>Vague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1D9DF-3620-3748-BA29-329ABBBD9B2C}"/>
              </a:ext>
            </a:extLst>
          </p:cNvPr>
          <p:cNvSpPr/>
          <p:nvPr/>
        </p:nvSpPr>
        <p:spPr>
          <a:xfrm>
            <a:off x="8116666" y="2713669"/>
            <a:ext cx="3501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Boys tend to write vague prompts which take little effort.</a:t>
            </a:r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38175-6BCE-B746-8467-8F3C4D949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298" y="3636018"/>
            <a:ext cx="9233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</a:rPr>
              <a:t>Short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0C659-7ED1-D545-BC65-AF970C118DBE}"/>
              </a:ext>
            </a:extLst>
          </p:cNvPr>
          <p:cNvSpPr/>
          <p:nvPr/>
        </p:nvSpPr>
        <p:spPr>
          <a:xfrm>
            <a:off x="8116666" y="3994032"/>
            <a:ext cx="3373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 line wonders, hoping for the best.</a:t>
            </a:r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22670-B2A1-CD40-B59E-EA881D56F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298" y="4908764"/>
            <a:ext cx="1987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</a:rPr>
              <a:t>Copy &amp;</a:t>
            </a:r>
            <a:r>
              <a:rPr kumimoji="0" lang="en-US" altLang="en-US" sz="2400" b="1" u="none" strike="noStrike" cap="none" normalizeH="0" dirty="0">
                <a:ln>
                  <a:noFill/>
                </a:ln>
                <a:effectLst/>
                <a:latin typeface="Open Sans" panose="020B0606030504020204" pitchFamily="34" charset="0"/>
              </a:rPr>
              <a:t> Paste</a:t>
            </a:r>
            <a:endParaRPr kumimoji="0" lang="en-US" altLang="en-US" sz="2400" b="1" u="none" strike="noStrike" cap="none" normalizeH="0" baseline="0" dirty="0">
              <a:ln>
                <a:noFill/>
              </a:ln>
              <a:effectLst/>
              <a:latin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8E63F4-D921-114B-8D9B-C7831D9F3565}"/>
              </a:ext>
            </a:extLst>
          </p:cNvPr>
          <p:cNvSpPr/>
          <p:nvPr/>
        </p:nvSpPr>
        <p:spPr>
          <a:xfrm>
            <a:off x="8116666" y="5266778"/>
            <a:ext cx="3524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Dumping an entire assignment into the LLM.</a:t>
            </a:r>
            <a:endParaRPr lang="en-US" sz="1200" dirty="0">
              <a:latin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70C33-A130-A145-BD50-5CCBE5E7C712}"/>
              </a:ext>
            </a:extLst>
          </p:cNvPr>
          <p:cNvSpPr/>
          <p:nvPr/>
        </p:nvSpPr>
        <p:spPr>
          <a:xfrm>
            <a:off x="1452882" y="546952"/>
            <a:ext cx="5811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</a:rPr>
              <a:t>How our boys prompt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001EEE-7D98-8A76-206A-F542A13DCDA7}"/>
              </a:ext>
            </a:extLst>
          </p:cNvPr>
          <p:cNvGrpSpPr/>
          <p:nvPr/>
        </p:nvGrpSpPr>
        <p:grpSpPr>
          <a:xfrm>
            <a:off x="1728530" y="2292488"/>
            <a:ext cx="5395993" cy="3001390"/>
            <a:chOff x="1678972" y="2265388"/>
            <a:chExt cx="5395993" cy="30013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8C2280-493C-EFE3-6D71-F2994710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8972" y="2265388"/>
              <a:ext cx="5395993" cy="609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CEB226-4CAB-62F9-E549-42618421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2761"/>
            <a:stretch>
              <a:fillRect/>
            </a:stretch>
          </p:blipFill>
          <p:spPr>
            <a:xfrm>
              <a:off x="1678972" y="2568366"/>
              <a:ext cx="5395993" cy="269841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EACF0-02B7-3EAE-6BED-DD450DACD6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410"/>
          <a:stretch>
            <a:fillRect/>
          </a:stretch>
        </p:blipFill>
        <p:spPr>
          <a:xfrm>
            <a:off x="1758982" y="2268184"/>
            <a:ext cx="5377520" cy="3049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76C51C-B796-C5A3-2055-B3EDD83E64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8663"/>
          <a:stretch>
            <a:fillRect/>
          </a:stretch>
        </p:blipFill>
        <p:spPr>
          <a:xfrm>
            <a:off x="1758982" y="2276706"/>
            <a:ext cx="5377520" cy="2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grpId="0" nodeType="click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6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1A9C08-7808-021B-4E79-B5B51B78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Frameworks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71E7C-7BB7-0955-44CE-1EEFF61C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Scaffolding for GenAI prompt writing</a:t>
            </a:r>
          </a:p>
          <a:p>
            <a:r>
              <a:rPr lang="en-US" dirty="0"/>
              <a:t>Presented in a way boys already know – like PEEL.</a:t>
            </a:r>
          </a:p>
          <a:p>
            <a:r>
              <a:rPr lang="en-US" dirty="0"/>
              <a:t>My go-to in Digital Solutions is RIPO</a:t>
            </a:r>
          </a:p>
          <a:p>
            <a:pPr lvl="1"/>
            <a:r>
              <a:rPr lang="en-US" dirty="0"/>
              <a:t>Role – explain the role the AI tool is going to perform for us. Being specific about the ‘job’ it might have.</a:t>
            </a:r>
          </a:p>
          <a:p>
            <a:pPr lvl="1"/>
            <a:r>
              <a:rPr lang="en-US" dirty="0"/>
              <a:t>Input – explain the inputs the user is going to provide (whether they be variables, documents or just text)</a:t>
            </a:r>
          </a:p>
          <a:p>
            <a:pPr lvl="1"/>
            <a:r>
              <a:rPr lang="en-US" dirty="0"/>
              <a:t>Process – explain the process you expect the AI to complete. This must be done in somewhat granular detail.</a:t>
            </a:r>
          </a:p>
          <a:p>
            <a:pPr lvl="1"/>
            <a:r>
              <a:rPr lang="en-US" dirty="0"/>
              <a:t>Output – explain the expected output you want to receive after the prompt is run.</a:t>
            </a:r>
          </a:p>
        </p:txBody>
      </p:sp>
    </p:spTree>
    <p:extLst>
      <p:ext uri="{BB962C8B-B14F-4D97-AF65-F5344CB8AC3E}">
        <p14:creationId xmlns:p14="http://schemas.microsoft.com/office/powerpoint/2010/main" val="256534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2BF09-8876-0C49-9D9F-BADD9092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09" y="1373944"/>
            <a:ext cx="3158291" cy="548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CE3FE-9AE6-FF45-9586-6F92D375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8138"/>
            <a:ext cx="3155876" cy="5479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B3CDDF-C1A1-3F48-84ED-C186317AD922}"/>
              </a:ext>
            </a:extLst>
          </p:cNvPr>
          <p:cNvGrpSpPr/>
          <p:nvPr/>
        </p:nvGrpSpPr>
        <p:grpSpPr>
          <a:xfrm>
            <a:off x="3587750" y="879475"/>
            <a:ext cx="5018088" cy="879476"/>
            <a:chOff x="3587750" y="879475"/>
            <a:chExt cx="5018088" cy="87947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7DFE5F6-69C4-314E-B533-131DDF2CCFA3}"/>
              </a:ext>
            </a:extLst>
          </p:cNvPr>
          <p:cNvSpPr/>
          <p:nvPr/>
        </p:nvSpPr>
        <p:spPr>
          <a:xfrm>
            <a:off x="4680032" y="1763004"/>
            <a:ext cx="2831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Open Sans" panose="020B0606030504020204" pitchFamily="34" charset="0"/>
              </a:rPr>
              <a:t>Example 1: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EAE8C0-247C-AC4C-80D3-7B2E1DD64467}"/>
              </a:ext>
            </a:extLst>
          </p:cNvPr>
          <p:cNvSpPr/>
          <p:nvPr/>
        </p:nvSpPr>
        <p:spPr>
          <a:xfrm>
            <a:off x="4367516" y="3324067"/>
            <a:ext cx="3456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prompt during the unit of work vs assessment prompt in the exam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7E95411-D3CA-138E-A25F-8457BCDE11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39314" r="418"/>
          <a:stretch>
            <a:fillRect/>
          </a:stretch>
        </p:blipFill>
        <p:spPr>
          <a:xfrm>
            <a:off x="-110832" y="1628963"/>
            <a:ext cx="3029527" cy="3263985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692FB16-6815-FBAD-3CD7-757C2D6E1B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23631" r="2363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E1CECE-CB4A-736A-9D86-2309A76877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5782"/>
          <a:stretch>
            <a:fillRect/>
          </a:stretch>
        </p:blipFill>
        <p:spPr>
          <a:xfrm>
            <a:off x="9269790" y="1628963"/>
            <a:ext cx="2922210" cy="32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E42BB-545E-B86F-E77E-9561DD80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F31190-5BC0-1B73-96B4-8F5E69027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09" y="1373944"/>
            <a:ext cx="3158291" cy="548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F2049-E655-9195-4F4C-0172E7719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8138"/>
            <a:ext cx="3155876" cy="5479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70B0BD-7D6F-B1D8-8D68-08158016A15E}"/>
              </a:ext>
            </a:extLst>
          </p:cNvPr>
          <p:cNvGrpSpPr/>
          <p:nvPr/>
        </p:nvGrpSpPr>
        <p:grpSpPr>
          <a:xfrm>
            <a:off x="3587750" y="879475"/>
            <a:ext cx="5018088" cy="879476"/>
            <a:chOff x="3587750" y="879475"/>
            <a:chExt cx="5018088" cy="87947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B6B1334-B3B6-1A10-8D11-404AB598A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72D61D8-FE96-12C3-4772-067FFD062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52A32-AD85-CECF-E8AC-E756A7A19D86}"/>
              </a:ext>
            </a:extLst>
          </p:cNvPr>
          <p:cNvSpPr/>
          <p:nvPr/>
        </p:nvSpPr>
        <p:spPr>
          <a:xfrm>
            <a:off x="4680032" y="1763004"/>
            <a:ext cx="2831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Open Sans" panose="020B0606030504020204" pitchFamily="34" charset="0"/>
              </a:rPr>
              <a:t>Example 2: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38EA-318A-96A5-7DFD-10BE44F0A28F}"/>
              </a:ext>
            </a:extLst>
          </p:cNvPr>
          <p:cNvSpPr/>
          <p:nvPr/>
        </p:nvSpPr>
        <p:spPr>
          <a:xfrm>
            <a:off x="4367516" y="3324067"/>
            <a:ext cx="3456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prompt during the unit of work vs assessment prompt in the exam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2F6365B-977A-E34B-9727-8D662D2325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41785" r="-386"/>
          <a:stretch>
            <a:fillRect/>
          </a:stretch>
        </p:blipFill>
        <p:spPr>
          <a:xfrm>
            <a:off x="-83127" y="1628963"/>
            <a:ext cx="2993299" cy="3263985"/>
          </a:xfrm>
          <a:prstGeom prst="rect">
            <a:avLst/>
          </a:prstGeo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E086795-0E20-E3A0-BE24-B9AB2FCBF0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19752" r="-1380"/>
          <a:stretch>
            <a:fillRect/>
          </a:stretch>
        </p:blipFill>
        <p:spPr>
          <a:xfrm>
            <a:off x="9241603" y="1628963"/>
            <a:ext cx="2922210" cy="32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79D26-1572-6ED4-FDF0-D9E2A02D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723D75-9070-6DAA-2092-6B2F760B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709" y="1373944"/>
            <a:ext cx="3158291" cy="548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1D31F-3BA8-FA4F-79E4-5C182CB3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8138"/>
            <a:ext cx="3155876" cy="54798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88F4-543F-E978-574E-2255DB4266F8}"/>
              </a:ext>
            </a:extLst>
          </p:cNvPr>
          <p:cNvGrpSpPr/>
          <p:nvPr/>
        </p:nvGrpSpPr>
        <p:grpSpPr>
          <a:xfrm>
            <a:off x="3587750" y="879475"/>
            <a:ext cx="5018088" cy="879476"/>
            <a:chOff x="3587750" y="879475"/>
            <a:chExt cx="5018088" cy="87947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D281A25-86AD-EE9E-DABA-EA80D11A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879475"/>
              <a:ext cx="5018087" cy="717550"/>
            </a:xfrm>
            <a:custGeom>
              <a:avLst/>
              <a:gdLst>
                <a:gd name="T0" fmla="*/ 526 w 526"/>
                <a:gd name="T1" fmla="*/ 75 h 75"/>
                <a:gd name="T2" fmla="*/ 263 w 526"/>
                <a:gd name="T3" fmla="*/ 0 h 75"/>
                <a:gd name="T4" fmla="*/ 0 w 526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6" h="75">
                  <a:moveTo>
                    <a:pt x="526" y="75"/>
                  </a:moveTo>
                  <a:cubicBezTo>
                    <a:pt x="443" y="26"/>
                    <a:pt x="354" y="0"/>
                    <a:pt x="263" y="0"/>
                  </a:cubicBezTo>
                  <a:cubicBezTo>
                    <a:pt x="172" y="0"/>
                    <a:pt x="83" y="26"/>
                    <a:pt x="0" y="75"/>
                  </a:cubicBez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E284D94-920D-9639-12C0-16B4F324C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1262063"/>
              <a:ext cx="266700" cy="496888"/>
            </a:xfrm>
            <a:custGeom>
              <a:avLst/>
              <a:gdLst>
                <a:gd name="T0" fmla="*/ 126 w 168"/>
                <a:gd name="T1" fmla="*/ 0 h 313"/>
                <a:gd name="T2" fmla="*/ 168 w 168"/>
                <a:gd name="T3" fmla="*/ 211 h 313"/>
                <a:gd name="T4" fmla="*/ 0 w 168"/>
                <a:gd name="T5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" h="313">
                  <a:moveTo>
                    <a:pt x="126" y="0"/>
                  </a:moveTo>
                  <a:lnTo>
                    <a:pt x="168" y="211"/>
                  </a:lnTo>
                  <a:lnTo>
                    <a:pt x="0" y="313"/>
                  </a:lnTo>
                </a:path>
              </a:pathLst>
            </a:custGeom>
            <a:noFill/>
            <a:ln w="571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1662AF8-719A-01B5-7EB3-4ABF9412A43F}"/>
              </a:ext>
            </a:extLst>
          </p:cNvPr>
          <p:cNvSpPr/>
          <p:nvPr/>
        </p:nvSpPr>
        <p:spPr>
          <a:xfrm>
            <a:off x="4680032" y="1763004"/>
            <a:ext cx="2831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Open Sans" panose="020B0606030504020204" pitchFamily="34" charset="0"/>
              </a:rPr>
              <a:t>Example 3: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96C4C-8848-0087-4FDA-B6D52CE6DC28}"/>
              </a:ext>
            </a:extLst>
          </p:cNvPr>
          <p:cNvSpPr/>
          <p:nvPr/>
        </p:nvSpPr>
        <p:spPr>
          <a:xfrm>
            <a:off x="4367516" y="3324067"/>
            <a:ext cx="3456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prompt during the unit of work vs assessment prompt in the exam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229C320-2A83-0504-D053-19B49B3C2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30848" r="-102"/>
          <a:stretch>
            <a:fillRect/>
          </a:stretch>
        </p:blipFill>
        <p:spPr>
          <a:xfrm>
            <a:off x="-83128" y="1628963"/>
            <a:ext cx="2993010" cy="3263985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6BDEA05-00A7-F668-3B0B-FEF8D129EF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 l="2670" r="26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16" fill="hold" grpId="0" nodeType="click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596</Words>
  <Application>Microsoft Macintosh PowerPoint</Application>
  <PresentationFormat>Widescreen</PresentationFormat>
  <Paragraphs>70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Open Sans</vt:lpstr>
      <vt:lpstr>Office Theme</vt:lpstr>
      <vt:lpstr>Smarter Prompts, Better Outputs</vt:lpstr>
      <vt:lpstr>My Quickest Tips (For Us)</vt:lpstr>
      <vt:lpstr>What is an LLM?</vt:lpstr>
      <vt:lpstr>How has the tech changed?</vt:lpstr>
      <vt:lpstr>PowerPoint Presentation</vt:lpstr>
      <vt:lpstr>Prompting Frameworks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other good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Hyde</dc:creator>
  <cp:lastModifiedBy>Ben Hyde</cp:lastModifiedBy>
  <cp:revision>6</cp:revision>
  <dcterms:created xsi:type="dcterms:W3CDTF">2025-05-20T02:25:55Z</dcterms:created>
  <dcterms:modified xsi:type="dcterms:W3CDTF">2025-05-26T03:53:53Z</dcterms:modified>
</cp:coreProperties>
</file>